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1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7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0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4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9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9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6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7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9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6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9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7095-FD12-4C60-9B18-3EC4086CD3A6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7FCE-2DB8-4529-B66D-90C956CE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5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palesa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682B0-041C-66D2-D68A-E7B7D429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" y="452828"/>
            <a:ext cx="11710219" cy="795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генов сигнального пути </a:t>
            </a:r>
            <a:r>
              <a:rPr lang="ru-RU" sz="3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ru-RU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развитием анемии</a:t>
            </a:r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36384-FBCE-45BB-61D0-B917F77C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26" y="1406012"/>
            <a:ext cx="10858255" cy="4999159"/>
          </a:xfrm>
        </p:spPr>
        <p:txBody>
          <a:bodyPr>
            <a:normAutofit fontScale="92500" lnSpcReduction="20000"/>
          </a:bodyPr>
          <a:lstStyle/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Грачева А.С.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1,2,*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Кашатникова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Д.А.</a:t>
            </a:r>
            <a:r>
              <a:rPr lang="ru-RU" sz="1800" u="none" strike="noStrike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Редкин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И.В.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Захарченко В.Е.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Крылова Т.Н.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Кузовлев А.Н.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Сальникова Л.Е.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Грачева Алеся Сергеевна: </a:t>
            </a:r>
            <a:r>
              <a:rPr lang="en-US" sz="1800" b="1" dirty="0"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palesa@yandex.ru</a:t>
            </a:r>
            <a:r>
              <a:rPr lang="en-US" sz="1800" b="1" dirty="0">
                <a:latin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научное учреждение "Федеральный научно-клинический центр реаниматологии и реабилитологии" (ФНКЦ РР), Россия, г. Москва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учреждение науки Институт общей генетики имени Н.И. Вавилова Российской академии наук, Россия, г. Москва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учреждение "Национальный медицинский исследовательский центр детской гематологии, онкологии и иммунологии имени Дмитрия Рогачева" Министерства здравоохранения Российской Федерации, Россия, г. Москва</a:t>
            </a:r>
          </a:p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b="1" dirty="0"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Финансирование: </a:t>
            </a:r>
            <a:r>
              <a:rPr lang="ru-RU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Исследование проведено при поддержке Государственного задания Минобрнауки России № FGWS-2025-0008 «Гипоксия критических состояний - ведущие механизмы развития, персонализированная диагностика и лечение».</a:t>
            </a:r>
            <a:endParaRPr lang="ru-RU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D44C69-C2FF-396E-6D99-08E61E3FB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514" y="0"/>
            <a:ext cx="1216320" cy="12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3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28C3-7EC1-93A2-A962-784A0D6A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238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Анемия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4E1C7-60AD-6931-7460-15A46ECA2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032636"/>
            <a:ext cx="11265408" cy="5669280"/>
          </a:xfrm>
        </p:spPr>
        <p:txBody>
          <a:bodyPr>
            <a:normAutofit fontScale="92500" lnSpcReduction="20000"/>
          </a:bodyPr>
          <a:lstStyle/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концентрации гемоглобина (HGB) и/или абсолютного числа эритроцитов (RBC), приводящее к неадекватному обеспечению физиологических потребностей, 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распространенным методом диагностики является оценка уровня HGB, при котором нормальными считаются значения ≥130 г/л у мужчин и 120 г/л у женщин. 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как следствием, так и фактором риска тяжелого течения заболевания и неблагоприятных исходов в отделении интенсивной терапии (ОРИТ).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развиваться или усугубляться у критически больных пациентов во время их пребывания в отделении интенсивной терапии из-за повторяющихся кровопотерь (забор крови, инвазивные процедуры, хирургические вмешательства и т.д.),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гемодилюции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воспаления, которые способствуют снижению концентрации гемоглобина. 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Поскольку критическое состояние здоровья - это состояние сильного физического стресса в организме человека, генетическое нарушение канонической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-сигнализации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стресс-индуцированном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гематопоэзе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иметь причинно-следственную связь с анемией. 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Учитывая связь между анемией и неблагоприятными исходами в ОРИТ,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 исследование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роли генетики в развитии анемии у тяжелобольных пациентов. Эти знания, наряду с другими валидированными факторами риска и шкалами, могут помочь при мониторинге пациентов для выявления риска развития анемии в ОРИТ.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исследование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роли редких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функциональных вариантов в генах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-пути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развитии анемии и фенотипов, связанных с RBC, у пациентов с тяжелыми хроническими и острыми заболеваниями, представленных пациентами с ЧМТ и COVID-19, соответственно.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98D96-E023-5011-A2B7-9F75CD449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277" y="1"/>
            <a:ext cx="1012722" cy="10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AEBD0-3C8F-2CC6-A9CB-980A1F42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264541"/>
            <a:ext cx="10515600" cy="549275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и методы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B44D4-25FD-03AC-20EF-ED2273A47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3" y="932688"/>
            <a:ext cx="5684717" cy="439639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когорты пациентов с критическим заболеванием или с высоким риском его развития:</a:t>
            </a:r>
          </a:p>
          <a:p>
            <a:pPr marL="265113" indent="0"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когорта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77 пациентов с острым заболеванием COVID-19, которые были госпитализированы 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ГБУЗ МО МОНИКИ им. М.Ф. Владимирского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МКЦИБ «Вороновское»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ГБУЗ «ГКБ имени В. П. Демихова ДЗМ» в период до вакцинации с 27 апреля по 28 ноября 2020 года.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65113" indent="0"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когорта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50 хронических пациентов с умеренной/тяжелой ЧМТ в анамнезе, проходивших реабилитацию в Федеральном научно-клиническом центре реаниматологии и реабилитологии, которые получали первичное лечение в разных клиниках и были госпитализированы для реабилитации в разные сроки (от 9 до 526 дней) после травмы. </a:t>
            </a:r>
          </a:p>
          <a:p>
            <a:pPr marL="265113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обеих когортах не было диагностировано анемии как хронического заболевания.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обеих когортах пациенты были классифицированы по исходу: неблагоприятный исход (без изменений, ухудшение, смерть) против улучшения в когорте ЧМТ и смерть против выздоровления в когорте COVID-19.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A1296C-B640-39E3-AEC2-5F91F64C6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84" y="1145642"/>
            <a:ext cx="6120396" cy="38282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D7DF1B-8E13-380C-5F3A-D69E49525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784" y="27235"/>
            <a:ext cx="966216" cy="999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E5A12C-F75B-42E2-2F30-3780183EDA0D}"/>
              </a:ext>
            </a:extLst>
          </p:cNvPr>
          <p:cNvSpPr txBox="1"/>
          <p:nvPr/>
        </p:nvSpPr>
        <p:spPr>
          <a:xfrm>
            <a:off x="361728" y="5454434"/>
            <a:ext cx="114685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Редкие 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HI–варианты (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сдвиг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рамки считывания, преждевременное образование стоп-кодонов, мутации акцепторного и донорного сайтов сплайсинга, мутации инициирующих и терминальных кодонов) представлены вариантами с аллельной частотой (AF) &lt;0,001 и без данных AF в популяционных базах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0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5EA6B-ECEC-2488-B870-4DE3C561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34" y="43951"/>
            <a:ext cx="10515600" cy="405874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18FA6-0E2F-57FD-438D-5F77C62F4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8" y="498348"/>
            <a:ext cx="11314433" cy="671691"/>
          </a:xfrm>
        </p:spPr>
        <p:txBody>
          <a:bodyPr>
            <a:normAutofit lnSpcReduction="10000"/>
          </a:bodyPr>
          <a:lstStyle/>
          <a:p>
            <a:pPr indent="-13970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50 пациентов с ЧМТ анемия была зарегистрирована у 25; из 77 пациентов с COVID-19 </a:t>
            </a:r>
          </a:p>
          <a:p>
            <a:pPr indent="-13970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11 показатели гемоглобина были ниже 100 г/л при последнем измерении перед выпиской или смертью.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7C142D-93F9-B1E2-3BE0-E08D539505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9" y="1217102"/>
            <a:ext cx="6174904" cy="25653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112CEF-1C3A-14A3-0FE8-67E7DD7B15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45" y="1170039"/>
            <a:ext cx="4464783" cy="4472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BC54B2-6406-1E7F-A743-1F7C6AE56E47}"/>
              </a:ext>
            </a:extLst>
          </p:cNvPr>
          <p:cNvSpPr txBox="1"/>
          <p:nvPr/>
        </p:nvSpPr>
        <p:spPr>
          <a:xfrm>
            <a:off x="6096000" y="5689766"/>
            <a:ext cx="6096000" cy="112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ссоциативный анализ кумулятивных эффектов HI–вариантов в рамках полученных наборов генов для анемии в выборке ЧМТ и для уровня HGB, соответствующего тяжелой/умеренной анемии (&lt;100 г/л) в выборке COVID-19.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3DD05-2C83-ECFD-C7FC-0AD61D7F2740}"/>
              </a:ext>
            </a:extLst>
          </p:cNvPr>
          <p:cNvSpPr txBox="1"/>
          <p:nvPr/>
        </p:nvSpPr>
        <p:spPr>
          <a:xfrm>
            <a:off x="-225035" y="3793642"/>
            <a:ext cx="7306623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 набор генов KEGG hsa04330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pathway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 = 52).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26F92-1D24-3B7D-9EBF-2CFB144439A3}"/>
              </a:ext>
            </a:extLst>
          </p:cNvPr>
          <p:cNvSpPr txBox="1"/>
          <p:nvPr/>
        </p:nvSpPr>
        <p:spPr>
          <a:xfrm>
            <a:off x="196208" y="4340629"/>
            <a:ext cx="6942448" cy="12578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8900" algn="ctr">
              <a:lnSpc>
                <a:spcPct val="107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обеих когортах пациентов анемия была связана с кумулятивными эффектами HI–вариантов в генах сигнального пути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ctr">
              <a:lnSpc>
                <a:spcPct val="107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ЧМТ: P = 0,0017, OR = 2,33 (1,35 - 4,02);</a:t>
            </a:r>
          </a:p>
          <a:p>
            <a:pPr indent="450215" algn="ctr">
              <a:lnSpc>
                <a:spcPct val="107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COVID-19: P = 0,0012, OR = 8,00 (1,79 - 35,74).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902541-4E58-BA72-C1B1-4076BDF32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456" y="1"/>
            <a:ext cx="1085543" cy="11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0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CB4D4-64DB-F6A4-1D2D-824F7CF1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74" y="49831"/>
            <a:ext cx="10515600" cy="39284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4B0EC6-A19F-3FA1-EE26-76D9CDAD3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621096"/>
            <a:ext cx="6813756" cy="2187074"/>
          </a:xfrm>
        </p:spPr>
        <p:txBody>
          <a:bodyPr>
            <a:normAutofit fontScale="62500" lnSpcReduction="20000"/>
          </a:bodyPr>
          <a:lstStyle/>
          <a:p>
            <a:pPr marL="452438" indent="-363538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Множественный линейный регрессионный анализ показал, что у пациентов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COVID-19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HI-варианты в генах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-пути влияли на уровень RBC, HGB и HCT (гематокрит). </a:t>
            </a:r>
          </a:p>
          <a:p>
            <a:pPr marL="452438" indent="-363538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Подобный эффект отсутствовал у пациентов с ЧМТ, что может объясняться ограниченным влиянием генетического компонента в условиях истощения кроветворной 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результате длительного тяжелого заболевания у пациентов с ЧМТ. </a:t>
            </a:r>
          </a:p>
          <a:p>
            <a:pPr indent="450215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9C93B6-6445-6028-6797-EC5C0A11DE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5" y="499108"/>
            <a:ext cx="9876455" cy="39492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0000B3-3DC3-3715-0731-1D6DE0BD9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601" y="0"/>
            <a:ext cx="1096986" cy="1134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7D9FC2-22EE-E22F-7F7D-74001EB47122}"/>
              </a:ext>
            </a:extLst>
          </p:cNvPr>
          <p:cNvSpPr txBox="1"/>
          <p:nvPr/>
        </p:nvSpPr>
        <p:spPr>
          <a:xfrm>
            <a:off x="6971072" y="4565624"/>
            <a:ext cx="5142270" cy="19236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данного исследования была показана ассоциация генов сигнального пути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развитием анемии в двух исследуемых когортах пациентов, что подтверждает мнение о том, что генетические факторы могут влиять на фенотипические показатели крови, связанные с RBC, как при тяжелых хронических состояниях, так и при острых заболеваниях.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4020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248</TotalTime>
  <Words>786</Words>
  <Application>Microsoft Office PowerPoint</Application>
  <PresentationFormat>Широкоэкранный</PresentationFormat>
  <Paragraphs>35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Ассоциация генов сигнального пути Notch  с развитием анемии </vt:lpstr>
      <vt:lpstr>Анемия</vt:lpstr>
      <vt:lpstr>Материалы и методы</vt:lpstr>
      <vt:lpstr>Результаты</vt:lpstr>
      <vt:lpstr>Результаты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генов сигнального пути Notch  с развитием анемии </dc:title>
  <dc:creator>Alesya Gracheva</dc:creator>
  <cp:lastModifiedBy>Alesya</cp:lastModifiedBy>
  <cp:revision>31</cp:revision>
  <dcterms:created xsi:type="dcterms:W3CDTF">2025-04-20T16:04:20Z</dcterms:created>
  <dcterms:modified xsi:type="dcterms:W3CDTF">2025-04-22T08:25:46Z</dcterms:modified>
</cp:coreProperties>
</file>